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9144000" cy="51435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6920" cy="178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6920" cy="178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6920" cy="178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388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6920" cy="178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143000" y="841680"/>
            <a:ext cx="6856920" cy="829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6920" cy="178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388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276120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6920" cy="178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3880" y="276120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6920" cy="178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276120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6920" cy="178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276120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6920" cy="178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276120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3880" y="276120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6920" cy="178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2761200"/>
            <a:ext cx="264960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2761200"/>
            <a:ext cx="264960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2761200"/>
            <a:ext cx="264960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df0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6920" cy="178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Secondo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Terzo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Quarto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Quinto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Sesto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Settimo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tangolo 3"/>
          <p:cNvSpPr/>
          <p:nvPr/>
        </p:nvSpPr>
        <p:spPr>
          <a:xfrm>
            <a:off x="0" y="0"/>
            <a:ext cx="9142920" cy="359280"/>
          </a:xfrm>
          <a:prstGeom prst="rect">
            <a:avLst/>
          </a:prstGeom>
          <a:solidFill>
            <a:srgbClr val="0042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" name="CasellaDiTesto 2"/>
          <p:cNvSpPr/>
          <p:nvPr/>
        </p:nvSpPr>
        <p:spPr>
          <a:xfrm>
            <a:off x="1044000" y="-71280"/>
            <a:ext cx="68392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it-IT" sz="2000" spc="-1" strike="noStrike">
                <a:solidFill>
                  <a:srgbClr val="f2f2f2"/>
                </a:solidFill>
                <a:latin typeface="Georgia"/>
                <a:ea typeface="Arial"/>
              </a:rPr>
              <a:t>La legionella: prevenzione nelle strutture ricettive</a:t>
            </a:r>
            <a:endParaRPr b="0" lang="it-IT" sz="2000" spc="-1" strike="noStrike">
              <a:latin typeface="Arial"/>
            </a:endParaRPr>
          </a:p>
        </p:txBody>
      </p:sp>
      <p:pic>
        <p:nvPicPr>
          <p:cNvPr id="40" name="Immagine 9" descr="Immagine che contiene testo, Carattere, Elementi grafici, logo&#10;&#10;Descrizione generata automaticamente"/>
          <p:cNvPicPr/>
          <p:nvPr/>
        </p:nvPicPr>
        <p:blipFill>
          <a:blip r:embed="rId1"/>
          <a:stretch/>
        </p:blipFill>
        <p:spPr>
          <a:xfrm>
            <a:off x="7156080" y="3756240"/>
            <a:ext cx="1932480" cy="1493280"/>
          </a:xfrm>
          <a:prstGeom prst="rect">
            <a:avLst/>
          </a:prstGeom>
          <a:ln w="0">
            <a:noFill/>
          </a:ln>
        </p:spPr>
      </p:pic>
      <p:sp>
        <p:nvSpPr>
          <p:cNvPr id="41" name="Casella di testo 3"/>
          <p:cNvSpPr/>
          <p:nvPr/>
        </p:nvSpPr>
        <p:spPr>
          <a:xfrm>
            <a:off x="0" y="359640"/>
            <a:ext cx="9143280" cy="3163320"/>
          </a:xfrm>
          <a:prstGeom prst="rect">
            <a:avLst/>
          </a:prstGeom>
          <a:solidFill>
            <a:srgbClr val="ffffff"/>
          </a:solidFill>
          <a:ln w="9525">
            <a:solidFill>
              <a:srgbClr val="95b3d7"/>
            </a:solidFill>
            <a:prstDash val="sysDot"/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6000"/>
              </a:lnSpc>
              <a:spcAft>
                <a:spcPts val="799"/>
              </a:spcAft>
            </a:pPr>
            <a:r>
              <a:rPr b="1" lang="it-IT" sz="1800" spc="-1" strike="noStrike">
                <a:solidFill>
                  <a:srgbClr val="4f81bd"/>
                </a:solidFill>
                <a:latin typeface="Georgia"/>
                <a:ea typeface="Calibri"/>
              </a:rPr>
              <a:t>AUTORI:</a:t>
            </a:r>
            <a:endParaRPr b="0" lang="it-IT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Michele Ascenzi</a:t>
            </a: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1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, Simone Zarlenga</a:t>
            </a: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1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, Maria Berneri</a:t>
            </a: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1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, Lillina Caranese</a:t>
            </a: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1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,</a:t>
            </a: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 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Alice Mercogliano</a:t>
            </a: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1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,</a:t>
            </a: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 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Mario Fasoli</a:t>
            </a: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1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, Stefano Borasco</a:t>
            </a: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1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, Valentina Zen</a:t>
            </a: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1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, Alessandro Brioni</a:t>
            </a: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2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, Toniu Valtchev Radev</a:t>
            </a: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1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, Salvatore Falcone</a:t>
            </a: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1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, Giovanna Varischi</a:t>
            </a: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1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.</a:t>
            </a:r>
            <a:endParaRPr b="0" lang="it-IT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6000"/>
              </a:lnSpc>
              <a:spcAft>
                <a:spcPts val="799"/>
              </a:spcAft>
            </a:pPr>
            <a:r>
              <a:rPr b="1" lang="it-IT" sz="1300" spc="-1" strike="noStrike">
                <a:solidFill>
                  <a:srgbClr val="4f81bd"/>
                </a:solidFill>
                <a:latin typeface="Georgia"/>
                <a:ea typeface="Calibri"/>
              </a:rPr>
              <a:t>AFFILIAZIONI:</a:t>
            </a:r>
            <a:endParaRPr b="0" lang="it-IT" sz="13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1 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U.O.C. Servizio Igiene Sanità Pubblica - AULSS 9 Scaligera</a:t>
            </a:r>
            <a:endParaRPr b="0" lang="it-IT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2 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U.O.C. Direzione Professioni Sanitarie - </a:t>
            </a:r>
            <a:r>
              <a:rPr b="0" lang="it-IT" sz="1800" spc="-1" strike="noStrike" baseline="14000000">
                <a:solidFill>
                  <a:srgbClr val="7f7f7f"/>
                </a:solidFill>
                <a:latin typeface="Georgia"/>
                <a:ea typeface="Calibri"/>
              </a:rPr>
              <a:t> </a:t>
            </a:r>
            <a:r>
              <a:rPr b="0" lang="it-IT" sz="1800" spc="-1" strike="noStrike">
                <a:solidFill>
                  <a:srgbClr val="7f7f7f"/>
                </a:solidFill>
                <a:latin typeface="Georgia"/>
                <a:ea typeface="Calibri"/>
              </a:rPr>
              <a:t>AULSS 9 Scaligera 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6000"/>
              </a:lnSpc>
              <a:spcAft>
                <a:spcPts val="799"/>
              </a:spcAft>
            </a:pPr>
            <a:endParaRPr b="0" lang="it-IT" sz="1800" spc="-1" strike="noStrike">
              <a:latin typeface="Arial"/>
            </a:endParaRPr>
          </a:p>
        </p:txBody>
      </p:sp>
      <p:pic>
        <p:nvPicPr>
          <p:cNvPr id="42" name="Immagine 12" descr=""/>
          <p:cNvPicPr/>
          <p:nvPr/>
        </p:nvPicPr>
        <p:blipFill>
          <a:blip r:embed="rId2"/>
          <a:stretch/>
        </p:blipFill>
        <p:spPr>
          <a:xfrm>
            <a:off x="0" y="3523680"/>
            <a:ext cx="9142920" cy="161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tangolo 3"/>
          <p:cNvSpPr/>
          <p:nvPr/>
        </p:nvSpPr>
        <p:spPr>
          <a:xfrm>
            <a:off x="360" y="-179640"/>
            <a:ext cx="9142920" cy="1618920"/>
          </a:xfrm>
          <a:prstGeom prst="rect">
            <a:avLst/>
          </a:prstGeom>
          <a:solidFill>
            <a:srgbClr val="0042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4" name="Immagine 9" descr="Immagine che contiene testo, Carattere, Elementi grafici, logo&#10;&#10;Descrizione generata automaticamente"/>
          <p:cNvPicPr/>
          <p:nvPr/>
        </p:nvPicPr>
        <p:blipFill>
          <a:blip r:embed="rId1"/>
          <a:stretch/>
        </p:blipFill>
        <p:spPr>
          <a:xfrm>
            <a:off x="7110360" y="-208800"/>
            <a:ext cx="1932480" cy="1493280"/>
          </a:xfrm>
          <a:prstGeom prst="rect">
            <a:avLst/>
          </a:prstGeom>
          <a:ln w="0">
            <a:noFill/>
          </a:ln>
        </p:spPr>
      </p:pic>
      <p:sp>
        <p:nvSpPr>
          <p:cNvPr id="45" name="CasellaDiTesto 8"/>
          <p:cNvSpPr/>
          <p:nvPr/>
        </p:nvSpPr>
        <p:spPr>
          <a:xfrm>
            <a:off x="0" y="1440000"/>
            <a:ext cx="2375640" cy="1915200"/>
          </a:xfrm>
          <a:prstGeom prst="rect">
            <a:avLst/>
          </a:pr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it-IT" sz="800" spc="-1" strike="noStrike">
                <a:solidFill>
                  <a:srgbClr val="000000"/>
                </a:solidFill>
                <a:latin typeface="Georgia"/>
                <a:ea typeface="DejaVu Sans"/>
              </a:rPr>
              <a:t>Introduzione</a:t>
            </a:r>
            <a:endParaRPr b="0" lang="it-IT" sz="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Georgia"/>
                <a:ea typeface="DejaVu Sans"/>
              </a:rPr>
              <a:t>La legionellosi rappresenta un importante problema di sanità pubblica, con un impatto significativo soprattutto nelle strutture ricettive come alberghi, campeggi, resort e stabilimenti termali, dove la presenza di impianti complessi e la variabilità nell'uso dell’acqua possono favorire la proliferazione del batterio.</a:t>
            </a:r>
            <a:endParaRPr b="0" lang="it-IT" sz="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Georgia"/>
                <a:ea typeface="DejaVu Sans"/>
              </a:rPr>
              <a:t>Considerando il rischio di trasmissione della legionella e le normative vigenti in materia di prevenzione, questo progetto si propone di sensibilizzare e formare i gestori e gli operatori delle strutture ricettive affinché adottino misure adeguate al controllo e la gestione del rischio legionella</a:t>
            </a:r>
            <a:r>
              <a:rPr b="1" lang="it-IT" sz="800" spc="-1" strike="noStrike">
                <a:solidFill>
                  <a:srgbClr val="000000"/>
                </a:solidFill>
                <a:latin typeface="Georgia"/>
                <a:ea typeface="DejaVu Sans"/>
              </a:rPr>
              <a:t>.</a:t>
            </a:r>
            <a:endParaRPr b="0" lang="it-IT" sz="800" spc="-1" strike="noStrike">
              <a:latin typeface="Arial"/>
            </a:endParaRPr>
          </a:p>
        </p:txBody>
      </p:sp>
      <p:pic>
        <p:nvPicPr>
          <p:cNvPr id="46" name="Immagine 2" descr=""/>
          <p:cNvPicPr/>
          <p:nvPr/>
        </p:nvPicPr>
        <p:blipFill>
          <a:blip r:embed="rId2"/>
          <a:stretch/>
        </p:blipFill>
        <p:spPr>
          <a:xfrm>
            <a:off x="-10800" y="-180000"/>
            <a:ext cx="9142920" cy="1619280"/>
          </a:xfrm>
          <a:prstGeom prst="rect">
            <a:avLst/>
          </a:prstGeom>
          <a:ln w="0">
            <a:noFill/>
          </a:ln>
        </p:spPr>
      </p:pic>
      <p:sp>
        <p:nvSpPr>
          <p:cNvPr id="47" name="CasellaDiTesto 1"/>
          <p:cNvSpPr/>
          <p:nvPr/>
        </p:nvSpPr>
        <p:spPr>
          <a:xfrm>
            <a:off x="0" y="3435480"/>
            <a:ext cx="2375640" cy="1671840"/>
          </a:xfrm>
          <a:prstGeom prst="rect">
            <a:avLst/>
          </a:pr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it-IT" sz="800" spc="-1" strike="noStrike">
                <a:solidFill>
                  <a:srgbClr val="000000"/>
                </a:solidFill>
                <a:latin typeface="Georgia"/>
                <a:ea typeface="Arial"/>
              </a:rPr>
              <a:t>Materiali e metodi </a:t>
            </a:r>
            <a:endParaRPr b="0" lang="it-IT" sz="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Georgia"/>
                <a:ea typeface="Arial"/>
              </a:rPr>
              <a:t>Redazione e somministrazione di questionari, analizzati mediante portale “</a:t>
            </a:r>
            <a:r>
              <a:rPr b="0" i="1" lang="it-IT" sz="800" spc="-1" strike="noStrike">
                <a:solidFill>
                  <a:srgbClr val="000000"/>
                </a:solidFill>
                <a:latin typeface="Georgia"/>
                <a:ea typeface="Arial"/>
              </a:rPr>
              <a:t>STATA</a:t>
            </a:r>
            <a:r>
              <a:rPr b="0" lang="it-IT" sz="800" spc="-1" strike="noStrike">
                <a:solidFill>
                  <a:srgbClr val="000000"/>
                </a:solidFill>
                <a:latin typeface="Georgia"/>
                <a:ea typeface="Arial"/>
              </a:rPr>
              <a:t>” al fine di valutare le corrette pratiche da adottare per il rischio causato dal batterio Legionella pneumophila, identificando i punti critici all’interno dell’impianto idrico ed introducendo la normativa D.Lgs 18/2023, che disciplina la qualità delle acque destinate al consumo umano (compresi controlli minimi relativi alla legionellosi) e introducendo la nuova figura del “</a:t>
            </a:r>
            <a:r>
              <a:rPr b="0" i="1" lang="it-IT" sz="800" spc="-1" strike="noStrike">
                <a:solidFill>
                  <a:srgbClr val="000000"/>
                </a:solidFill>
                <a:latin typeface="Georgia"/>
                <a:ea typeface="Arial"/>
              </a:rPr>
              <a:t>GIDI” </a:t>
            </a:r>
            <a:r>
              <a:rPr b="0" lang="it-IT" sz="800" spc="-1" strike="noStrike">
                <a:solidFill>
                  <a:srgbClr val="000000"/>
                </a:solidFill>
                <a:latin typeface="Georgia"/>
                <a:ea typeface="Arial"/>
              </a:rPr>
              <a:t>(Gestore Idrico della Distribuzione Interna)</a:t>
            </a:r>
            <a:r>
              <a:rPr b="0" i="1" lang="it-IT" sz="800" spc="-1" strike="noStrike">
                <a:solidFill>
                  <a:srgbClr val="000000"/>
                </a:solidFill>
                <a:latin typeface="Georgia"/>
                <a:ea typeface="Arial"/>
              </a:rPr>
              <a:t>.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48" name="CasellaDiTesto 4"/>
          <p:cNvSpPr/>
          <p:nvPr/>
        </p:nvSpPr>
        <p:spPr>
          <a:xfrm>
            <a:off x="2376000" y="3671640"/>
            <a:ext cx="1979280" cy="1428480"/>
          </a:xfrm>
          <a:prstGeom prst="rect">
            <a:avLst/>
          </a:pr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it-IT" sz="800" spc="-1" strike="noStrike">
                <a:solidFill>
                  <a:srgbClr val="000000"/>
                </a:solidFill>
                <a:latin typeface="Georgia"/>
                <a:ea typeface="Arial"/>
              </a:rPr>
              <a:t>Conclusioni </a:t>
            </a:r>
            <a:endParaRPr b="0" lang="it-IT" sz="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Georgia"/>
                <a:ea typeface="Arial"/>
              </a:rPr>
              <a:t>Gli incontri hanno avuto modo di documentare un incremento della formazione nel personale delle strutture ricettive sulle corrette pratiche da adottare, la prevenzione e sull’educazione in merito all’applicazione della nuova normativa, auspicando una riduzione delle notifiche di malattie infettive per legionellosi nella provincia di Verona.</a:t>
            </a:r>
            <a:endParaRPr b="0" lang="it-IT" sz="800" spc="-1" strike="noStrike">
              <a:latin typeface="Arial"/>
            </a:endParaRPr>
          </a:p>
        </p:txBody>
      </p:sp>
      <p:sp>
        <p:nvSpPr>
          <p:cNvPr id="49" name="CasellaDiTesto 5"/>
          <p:cNvSpPr/>
          <p:nvPr/>
        </p:nvSpPr>
        <p:spPr>
          <a:xfrm>
            <a:off x="2376000" y="1440000"/>
            <a:ext cx="1943280" cy="2158200"/>
          </a:xfrm>
          <a:prstGeom prst="rect">
            <a:avLst/>
          </a:pr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it-IT" sz="800" spc="-1" strike="noStrike">
                <a:solidFill>
                  <a:srgbClr val="000000"/>
                </a:solidFill>
                <a:latin typeface="Georgia"/>
                <a:ea typeface="Arial"/>
              </a:rPr>
              <a:t>Risultati </a:t>
            </a:r>
            <a:endParaRPr b="0" lang="it-IT" sz="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it-IT" sz="800" spc="-1" strike="noStrike">
                <a:solidFill>
                  <a:srgbClr val="000000"/>
                </a:solidFill>
                <a:latin typeface="Georgia"/>
                <a:ea typeface="Arial"/>
              </a:rPr>
              <a:t>Sono stati formati 61 operatori, la cui età media si attesta attorno ai 55 anni e di genere equamente diviso. Il titolo di studio, maggiormente conseguito dai partecipanti, è il diploma di scuola superiore (per il 66.7%), seguito dal 19.3% che presentava un titolo di studio maggiore (laurea o più), seguito infine dal 14% dichiarante una formazione scolastica inferiore. Dai questionari finalizzati alla valutazione delle conoscenze e competenze acquisite è emerso un incremento post formativo pari al 31.13% inerente la prevenzione della legionellosi, D.Lgs 18/2023 e GIDI.</a:t>
            </a:r>
            <a:endParaRPr b="0" lang="it-IT" sz="800" spc="-1" strike="noStrike">
              <a:latin typeface="Arial"/>
            </a:endParaRPr>
          </a:p>
        </p:txBody>
      </p:sp>
      <p:pic>
        <p:nvPicPr>
          <p:cNvPr id="50" name="Picture 50" descr=""/>
          <p:cNvPicPr/>
          <p:nvPr/>
        </p:nvPicPr>
        <p:blipFill>
          <a:blip r:embed="rId3"/>
          <a:srcRect l="37124" t="43059" r="31360" b="19255"/>
          <a:stretch/>
        </p:blipFill>
        <p:spPr>
          <a:xfrm>
            <a:off x="4320000" y="3472920"/>
            <a:ext cx="2025360" cy="1634040"/>
          </a:xfrm>
          <a:prstGeom prst="rect">
            <a:avLst/>
          </a:prstGeom>
          <a:ln w="0">
            <a:solidFill>
              <a:srgbClr val="3465a4"/>
            </a:solidFill>
          </a:ln>
        </p:spPr>
      </p:pic>
      <p:pic>
        <p:nvPicPr>
          <p:cNvPr id="51" name="Picture 51" descr=""/>
          <p:cNvPicPr/>
          <p:nvPr/>
        </p:nvPicPr>
        <p:blipFill>
          <a:blip r:embed="rId4"/>
          <a:srcRect l="6805" t="38481" r="62579" b="29995"/>
          <a:stretch/>
        </p:blipFill>
        <p:spPr>
          <a:xfrm>
            <a:off x="6346080" y="3472920"/>
            <a:ext cx="2797200" cy="1634040"/>
          </a:xfrm>
          <a:prstGeom prst="rect">
            <a:avLst/>
          </a:prstGeom>
          <a:ln w="0">
            <a:solidFill>
              <a:srgbClr val="3465a4"/>
            </a:solidFill>
          </a:ln>
        </p:spPr>
      </p:pic>
      <p:pic>
        <p:nvPicPr>
          <p:cNvPr id="52" name="" descr=""/>
          <p:cNvPicPr/>
          <p:nvPr/>
        </p:nvPicPr>
        <p:blipFill>
          <a:blip r:embed="rId5"/>
          <a:srcRect l="45006" t="35811" r="16665" b="32875"/>
          <a:stretch/>
        </p:blipFill>
        <p:spPr>
          <a:xfrm>
            <a:off x="4319280" y="1440000"/>
            <a:ext cx="4824720" cy="2032920"/>
          </a:xfrm>
          <a:prstGeom prst="rect">
            <a:avLst/>
          </a:prstGeom>
          <a:ln w="0">
            <a:solidFill>
              <a:srgbClr val="3465a4"/>
            </a:solidFill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158</TotalTime>
  <Application>LibreOffice/7.2.2.2$Windows_X86_64 LibreOffice_project/02b2acce88a210515b4a5bb2e46cbfb63fe97d56</Application>
  <AppVersion>15.0000</AppVersion>
  <Words>2509</Words>
  <Paragraphs>23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2023-10-27T10:57:00Z</dcterms:created>
  <dc:creator>Laura Gentili</dc:creator>
  <dc:description/>
  <dc:language>it-IT</dc:language>
  <cp:lastModifiedBy/>
  <dcterms:modified xsi:type="dcterms:W3CDTF">2026-09-10T14:59:50Z</dcterms:modified>
  <cp:revision>16</cp:revision>
  <dc:subject/>
  <dc:title>Presentazione standard di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0x010100B97B58318E23EA438ECC317386C2095C</vt:lpwstr>
  </property>
  <property fmtid="{D5CDD505-2E9C-101B-9397-08002B2CF9AE}" pid="3" name="ICV">
    <vt:lpwstr>54BB66F68B214AF5872B83176985F2C5_12</vt:lpwstr>
  </property>
  <property fmtid="{D5CDD505-2E9C-101B-9397-08002B2CF9AE}" pid="4" name="KSOProductBuildVer">
    <vt:lpwstr>1033-12.1.0.28485</vt:lpwstr>
  </property>
  <property fmtid="{D5CDD505-2E9C-101B-9397-08002B2CF9AE}" pid="5" name="PresentationFormat">
    <vt:lpwstr>Presentazione su schermo (16:9)</vt:lpwstr>
  </property>
  <property fmtid="{D5CDD505-2E9C-101B-9397-08002B2CF9AE}" pid="6" name="Slides">
    <vt:i4>2</vt:i4>
  </property>
</Properties>
</file>