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88" r:id="rId5"/>
  </p:sldMasterIdLst>
  <p:notesMasterIdLst>
    <p:notesMasterId r:id="rId15"/>
  </p:notesMasterIdLst>
  <p:sldIdLst>
    <p:sldId id="2147483530" r:id="rId6"/>
    <p:sldId id="2147483534" r:id="rId7"/>
    <p:sldId id="493" r:id="rId8"/>
    <p:sldId id="2147483523" r:id="rId9"/>
    <p:sldId id="2147483520" r:id="rId10"/>
    <p:sldId id="2147483533" r:id="rId11"/>
    <p:sldId id="2147483521" r:id="rId12"/>
    <p:sldId id="2147483524" r:id="rId13"/>
    <p:sldId id="2147483522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26B"/>
    <a:srgbClr val="004269"/>
    <a:srgbClr val="30A9E7"/>
    <a:srgbClr val="7CC5BF"/>
    <a:srgbClr val="EDF0F2"/>
    <a:srgbClr val="0F34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4" d="100"/>
          <a:sy n="94" d="100"/>
        </p:scale>
        <p:origin x="72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iam Rotonda" userId="8dd20e41-72af-48d2-9a17-c2ff3452998f" providerId="ADAL" clId="{B6766C0F-0A7B-4F8D-8671-EE423577F5DF}"/>
    <pc:docChg chg="custSel modSld">
      <pc:chgData name="Miriam Rotonda" userId="8dd20e41-72af-48d2-9a17-c2ff3452998f" providerId="ADAL" clId="{B6766C0F-0A7B-4F8D-8671-EE423577F5DF}" dt="2026-09-07T10:11:05.283" v="23" actId="14100"/>
      <pc:docMkLst>
        <pc:docMk/>
      </pc:docMkLst>
      <pc:sldChg chg="addSp delSp modSp mod">
        <pc:chgData name="Miriam Rotonda" userId="8dd20e41-72af-48d2-9a17-c2ff3452998f" providerId="ADAL" clId="{B6766C0F-0A7B-4F8D-8671-EE423577F5DF}" dt="2026-09-07T10:10:56.261" v="22" actId="1076"/>
        <pc:sldMkLst>
          <pc:docMk/>
          <pc:sldMk cId="275461863" sldId="260"/>
        </pc:sldMkLst>
        <pc:spChg chg="del mod">
          <ac:chgData name="Miriam Rotonda" userId="8dd20e41-72af-48d2-9a17-c2ff3452998f" providerId="ADAL" clId="{B6766C0F-0A7B-4F8D-8671-EE423577F5DF}" dt="2026-09-07T10:10:40.484" v="17"/>
          <ac:spMkLst>
            <pc:docMk/>
            <pc:sldMk cId="275461863" sldId="260"/>
            <ac:spMk id="7" creationId="{AB326DD0-0CA2-3C88-F876-7C19B30654BE}"/>
          </ac:spMkLst>
        </pc:spChg>
        <pc:picChg chg="del">
          <ac:chgData name="Miriam Rotonda" userId="8dd20e41-72af-48d2-9a17-c2ff3452998f" providerId="ADAL" clId="{B6766C0F-0A7B-4F8D-8671-EE423577F5DF}" dt="2026-09-07T10:10:40.484" v="15" actId="478"/>
          <ac:picMkLst>
            <pc:docMk/>
            <pc:sldMk cId="275461863" sldId="260"/>
            <ac:picMk id="2" creationId="{44887F03-42CF-4F24-94BB-C628B8837E36}"/>
          </ac:picMkLst>
        </pc:picChg>
        <pc:picChg chg="del">
          <ac:chgData name="Miriam Rotonda" userId="8dd20e41-72af-48d2-9a17-c2ff3452998f" providerId="ADAL" clId="{B6766C0F-0A7B-4F8D-8671-EE423577F5DF}" dt="2026-09-07T10:10:30.602" v="11" actId="478"/>
          <ac:picMkLst>
            <pc:docMk/>
            <pc:sldMk cId="275461863" sldId="260"/>
            <ac:picMk id="5" creationId="{3C3A3195-95E1-4154-86D2-50B96A7DF3DA}"/>
          </ac:picMkLst>
        </pc:picChg>
        <pc:picChg chg="add mod">
          <ac:chgData name="Miriam Rotonda" userId="8dd20e41-72af-48d2-9a17-c2ff3452998f" providerId="ADAL" clId="{B6766C0F-0A7B-4F8D-8671-EE423577F5DF}" dt="2026-09-07T10:10:56.261" v="22" actId="1076"/>
          <ac:picMkLst>
            <pc:docMk/>
            <pc:sldMk cId="275461863" sldId="260"/>
            <ac:picMk id="13" creationId="{D44BF64D-30DC-A8E2-5196-7561B7F1E5D5}"/>
          </ac:picMkLst>
        </pc:picChg>
      </pc:sldChg>
      <pc:sldChg chg="addSp delSp modSp mod">
        <pc:chgData name="Miriam Rotonda" userId="8dd20e41-72af-48d2-9a17-c2ff3452998f" providerId="ADAL" clId="{B6766C0F-0A7B-4F8D-8671-EE423577F5DF}" dt="2026-09-07T10:11:05.283" v="23" actId="14100"/>
        <pc:sldMkLst>
          <pc:docMk/>
          <pc:sldMk cId="1234453410" sldId="261"/>
        </pc:sldMkLst>
        <pc:spChg chg="del mod">
          <ac:chgData name="Miriam Rotonda" userId="8dd20e41-72af-48d2-9a17-c2ff3452998f" providerId="ADAL" clId="{B6766C0F-0A7B-4F8D-8671-EE423577F5DF}" dt="2026-09-07T10:09:42.195" v="4"/>
          <ac:spMkLst>
            <pc:docMk/>
            <pc:sldMk cId="1234453410" sldId="261"/>
            <ac:spMk id="7" creationId="{02603B13-E924-09E7-E0EB-4952D4F9FC69}"/>
          </ac:spMkLst>
        </pc:spChg>
        <pc:picChg chg="add mod">
          <ac:chgData name="Miriam Rotonda" userId="8dd20e41-72af-48d2-9a17-c2ff3452998f" providerId="ADAL" clId="{B6766C0F-0A7B-4F8D-8671-EE423577F5DF}" dt="2026-09-07T10:11:05.283" v="23" actId="14100"/>
          <ac:picMkLst>
            <pc:docMk/>
            <pc:sldMk cId="1234453410" sldId="261"/>
            <ac:picMk id="3" creationId="{2584BE50-C028-CB9E-17C1-1BDDC60DDBC9}"/>
          </ac:picMkLst>
        </pc:picChg>
        <pc:picChg chg="del">
          <ac:chgData name="Miriam Rotonda" userId="8dd20e41-72af-48d2-9a17-c2ff3452998f" providerId="ADAL" clId="{B6766C0F-0A7B-4F8D-8671-EE423577F5DF}" dt="2026-09-07T10:09:42.184" v="2" actId="478"/>
          <ac:picMkLst>
            <pc:docMk/>
            <pc:sldMk cId="1234453410" sldId="261"/>
            <ac:picMk id="5" creationId="{AA408D6D-0D33-6641-6601-C790C901358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87F854-6B92-4A8C-B54E-283213BDCFAC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09222C-D27E-4AFD-863A-A5C719D1B3A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9821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Sono stati inclusi 155 pazienti, 49 donne (31,6%) e 106 uomini (68,4%). Non sono emerse differenze significative tra i due gruppi in termini di età, Indice di Massa Corporea, sintomi e funzionalità respiratoria. Le donne presentavano una minore esposizione cumulativa al fumo (p=0,017) e mostravano una minore autonomia nelle attività quotidiane, valutata mediante indice di Barthel (p=0,015). Riguardo le comorbidità gli uomini presentavano una maggiore prevalenza di coronaropatia (p=0,016), diabete mellito (p=0,022) e malattia renale cronica (p=0,029). Nelle donne risultavano invece più frequenti osteoporosi (p=0,001), disturbi d’ansia (p=0,035), ipertensione polmonare (p=0,011) e ipercolesterolemia (p= 0.002). Non sono emerse differenze nei biomarcatori infiammatori sistemici ed endobronchiali tra i due gruppi.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it-IT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5</a:t>
            </a:fld>
            <a:endParaRPr kumimoji="0" lang="it-IT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0167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>
          <a:extLst>
            <a:ext uri="{FF2B5EF4-FFF2-40B4-BE49-F238E27FC236}">
              <a16:creationId xmlns:a16="http://schemas.microsoft.com/office/drawing/2014/main" id="{125EC574-081A-EB76-C6F6-7D942168B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:notes">
            <a:extLst>
              <a:ext uri="{FF2B5EF4-FFF2-40B4-BE49-F238E27FC236}">
                <a16:creationId xmlns:a16="http://schemas.microsoft.com/office/drawing/2014/main" id="{2C1E9EDB-7CAD-B247-6284-983C05E6C07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dirty="0"/>
              <a:t>La Sig.ra Pierangela che oggi è qui con noi è una paziente……</a:t>
            </a:r>
            <a:endParaRPr dirty="0"/>
          </a:p>
        </p:txBody>
      </p:sp>
      <p:sp>
        <p:nvSpPr>
          <p:cNvPr id="56" name="Google Shape;56;p2:notes">
            <a:extLst>
              <a:ext uri="{FF2B5EF4-FFF2-40B4-BE49-F238E27FC236}">
                <a16:creationId xmlns:a16="http://schemas.microsoft.com/office/drawing/2014/main" id="{89F41F66-3FD1-505B-6B32-ADF0585DB1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98594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91979E-96B0-40CD-82B7-FB2A0BCE56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C3C0F8F-7440-4853-87EB-54DAA16BDD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19E1785-7578-418C-8BC3-8EF79617F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CCDF0-2939-48C8-B565-8E9B03B6894B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CDE7E6D-7340-4C62-8B83-2F9053FF6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D6B87F9-E4E6-486D-9466-271C7DB8E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DC6FF-E5D4-4FE5-9DF2-77911D1666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675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D29080-EBC6-4D29-BC18-1D2A1C774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AC36E34-D3A9-4BBC-8B1F-36EA1BEF36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6ACD4D0-DB24-4B34-96C1-360EBEFAE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CCDF0-2939-48C8-B565-8E9B03B6894B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3D67FAE-A4B3-485E-B9AC-B119E04BF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F3531B4-E883-4D64-B30B-AF8C65161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DC6FF-E5D4-4FE5-9DF2-77911D1666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7969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06C7B3-D34F-4035-ACE7-066CA8F6F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F10C56D-B52C-4A71-AB43-FED7500446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D263C6F-376D-435D-8272-79EBCA763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CCDF0-2939-48C8-B565-8E9B03B6894B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051168C-31E4-4CE6-B1A5-781812350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6B5C195-26DD-4539-BA08-EF68D15A0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DC6FF-E5D4-4FE5-9DF2-77911D1666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5815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055842-CA93-4FF5-9F9F-839EE2CE3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6007F77-D569-4A7D-8FE3-28976A4E56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97086CF-E773-4622-AAEA-E5D818D502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91AEFD0-56A9-4454-8D5B-3C35E5A24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CCDF0-2939-48C8-B565-8E9B03B6894B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0FF161F-462F-4253-B986-31598A2F4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D795547-ED68-4CFF-95A0-6D69D25D5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DC6FF-E5D4-4FE5-9DF2-77911D1666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0200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CF42EF7-F04E-47EB-9178-084CF39C5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AE590D4-B3A6-4488-9C9F-D3FEFE823E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2DC6B26-0FB9-41C5-AE79-780A31EA91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F123496-3B9A-442D-8F35-FD5FD46690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6EFFFE3-AB4A-4B0E-91FA-9779803930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1BB278F-7546-4AB9-A6CD-627660496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CCDF0-2939-48C8-B565-8E9B03B6894B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EED49F8-1B61-4647-8073-C0BB88A1B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8972A9C-4B1A-4153-A40B-0FB5A8397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DC6FF-E5D4-4FE5-9DF2-77911D1666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7831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E434F6-4DC2-4E10-AAA5-59474FB15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52A9502-832B-41F0-8F20-9174BCD6E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CCDF0-2939-48C8-B565-8E9B03B6894B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0472D16-AC81-4582-83A0-F7D4FD2EC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F16FDC5-7B1F-4E30-A8D3-353888B8A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DC6FF-E5D4-4FE5-9DF2-77911D1666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7367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2552B18-EE24-42E9-9D98-97FC7A5A2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CCDF0-2939-48C8-B565-8E9B03B6894B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D0E2A1F-A935-4BD4-A615-B90872AAA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B0F64CC-05C0-4F83-88A0-ED55836DB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DC6FF-E5D4-4FE5-9DF2-77911D1666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581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A42443-8291-4EB0-BA28-E39E16F56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39D2620-51E6-472C-AB17-6CE83FC86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C37E378-E014-4C6F-BA04-B544F8CF60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AB1F3E3-39C7-4FF5-AF29-FDF4AA82C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CCDF0-2939-48C8-B565-8E9B03B6894B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82E1FDA-F8C1-4351-81A0-F992ABFE9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9FB171D-B089-4D97-BB20-73A0C9805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DC6FF-E5D4-4FE5-9DF2-77911D1666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4699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C12F76-6C0E-4D65-A0F5-B5252962D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E1116C0A-25FB-4AC5-B2F7-C42555849B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34FAF7C-63FB-481D-919E-E391F01130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57DD59C-F282-4B75-822D-1AFEB1311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CCDF0-2939-48C8-B565-8E9B03B6894B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F4D9AA3-9071-4363-8C07-E580F0AA7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DA8963B-3DA7-4A1C-A3A9-378B72360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DC6FF-E5D4-4FE5-9DF2-77911D1666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1235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16FC40-CEAB-4981-88D9-E406F06A9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51C3337-D22E-43C4-A627-31D92DBD58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BD2CB74-0E50-4187-9F36-7C6B7C087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CCDF0-2939-48C8-B565-8E9B03B6894B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498E8A5-9AD8-4835-85A4-F74A33C02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3F49F36-2B73-4676-925B-E64790DD1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DC6FF-E5D4-4FE5-9DF2-77911D1666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1927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FEE4403-6DC3-49A0-9176-23DDC5C762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273845"/>
            <a:ext cx="1971675" cy="4358879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733115C-CB70-4C5F-B5B2-7A557E9223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1" y="273845"/>
            <a:ext cx="5800725" cy="4358879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55CD7B3-C205-4BC1-B2AA-AA983F861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CCDF0-2939-48C8-B565-8E9B03B6894B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C447DB-8367-4B15-9F30-5772FA4F2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0B8A861-103F-40F5-8106-E90DCA603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DC6FF-E5D4-4FE5-9DF2-77911D1666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34326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Large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273846" y="4344329"/>
            <a:ext cx="8595122" cy="224100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600" baseline="0"/>
            </a:lvl1pPr>
            <a:lvl2pPr marL="268163" indent="0">
              <a:buNone/>
              <a:defRPr sz="800"/>
            </a:lvl2pPr>
            <a:lvl3pPr marL="540001" indent="0">
              <a:buNone/>
              <a:defRPr sz="800"/>
            </a:lvl3pPr>
            <a:lvl4pPr marL="811089" indent="0">
              <a:buNone/>
              <a:defRPr sz="800"/>
            </a:lvl4pPr>
            <a:lvl5pPr marL="1080000" indent="0">
              <a:buNone/>
              <a:defRPr sz="800"/>
            </a:lvl5pPr>
          </a:lstStyle>
          <a:p>
            <a:pPr lvl="0"/>
            <a:r>
              <a:rPr lang="en-GB"/>
              <a:t>Insert Source text here</a:t>
            </a:r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151742-951B-4B8B-93F8-F6814A0074E2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4920F6-7DEA-40DB-B124-F0789E56046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DDB722-CBB2-49EC-937E-10206DEB6BD1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9F9F533D-B52E-4A2F-BF72-0ADD2D94BD75}" type="slidenum">
              <a:rPr lang="en-GB" smtClean="0"/>
              <a:pPr/>
              <a:t>‹N›</a:t>
            </a:fld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E53DDB-FDB6-66D3-FC50-5426FF978D7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3846" y="977503"/>
            <a:ext cx="8595122" cy="3367088"/>
          </a:xfrm>
        </p:spPr>
        <p:txBody>
          <a:bodyPr lIns="36000" tIns="36000" rIns="36000" bIns="36000">
            <a:noAutofit/>
          </a:bodyPr>
          <a:lstStyle>
            <a:lvl1pPr marL="0" indent="0">
              <a:buNone/>
              <a:defRPr/>
            </a:lvl1pPr>
            <a:lvl2pPr marL="268163" indent="0">
              <a:buNone/>
              <a:defRPr/>
            </a:lvl2pPr>
            <a:lvl3pPr marL="540001" indent="0">
              <a:buNone/>
              <a:defRPr/>
            </a:lvl3pPr>
            <a:lvl4pPr marL="811089" indent="0">
              <a:buNone/>
              <a:defRPr/>
            </a:lvl4pPr>
            <a:lvl5pPr marL="1080000" indent="0">
              <a:buNone/>
              <a:defRPr/>
            </a:lvl5pPr>
          </a:lstStyle>
          <a:p>
            <a:pPr lvl="0"/>
            <a:r>
              <a:rPr lang="en-US" dirty="0"/>
              <a:t>Click to enter TEXT content ONLY. </a:t>
            </a:r>
            <a:br>
              <a:rPr lang="en-US" dirty="0"/>
            </a:br>
            <a:r>
              <a:rPr lang="en-US" dirty="0"/>
              <a:t>If text content appears too large please reduce the size of this font.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A7A86B9-637F-F18A-3604-5A44F7C44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846" y="182166"/>
            <a:ext cx="8595122" cy="3231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A89E078-B97D-529E-FF83-DF5AD69D51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73845" y="521213"/>
            <a:ext cx="8595123" cy="264600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800" i="0">
                <a:solidFill>
                  <a:schemeClr val="tx1"/>
                </a:solidFill>
                <a:latin typeface="+mn-lt"/>
              </a:defRPr>
            </a:lvl1pPr>
            <a:lvl2pPr marL="457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enter slide subtitle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2D601A5-6CEE-D258-CCEB-85D1BB27BD87}"/>
              </a:ext>
            </a:extLst>
          </p:cNvPr>
          <p:cNvSpPr/>
          <p:nvPr/>
        </p:nvSpPr>
        <p:spPr>
          <a:xfrm>
            <a:off x="1" y="138486"/>
            <a:ext cx="198032" cy="419548"/>
          </a:xfrm>
          <a:custGeom>
            <a:avLst/>
            <a:gdLst>
              <a:gd name="connsiteX0" fmla="*/ 0 w 857257"/>
              <a:gd name="connsiteY0" fmla="*/ 0 h 1816170"/>
              <a:gd name="connsiteX1" fmla="*/ 841477 w 857257"/>
              <a:gd name="connsiteY1" fmla="*/ 890550 h 1816170"/>
              <a:gd name="connsiteX2" fmla="*/ 841477 w 857257"/>
              <a:gd name="connsiteY2" fmla="*/ 925611 h 1816170"/>
              <a:gd name="connsiteX3" fmla="*/ 0 w 857257"/>
              <a:gd name="connsiteY3" fmla="*/ 1816170 h 1816170"/>
              <a:gd name="connsiteX4" fmla="*/ 0 w 857257"/>
              <a:gd name="connsiteY4" fmla="*/ 0 h 181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257" h="1816170">
                <a:moveTo>
                  <a:pt x="0" y="0"/>
                </a:moveTo>
                <a:cubicBezTo>
                  <a:pt x="0" y="462811"/>
                  <a:pt x="301523" y="743293"/>
                  <a:pt x="841477" y="890550"/>
                </a:cubicBezTo>
                <a:cubicBezTo>
                  <a:pt x="862517" y="897560"/>
                  <a:pt x="862517" y="918601"/>
                  <a:pt x="841477" y="925611"/>
                </a:cubicBezTo>
                <a:cubicBezTo>
                  <a:pt x="301523" y="1072868"/>
                  <a:pt x="0" y="1353360"/>
                  <a:pt x="0" y="181617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1350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CA69924-8312-93A7-5F21-75AD30BAD2DF}"/>
              </a:ext>
            </a:extLst>
          </p:cNvPr>
          <p:cNvSpPr/>
          <p:nvPr userDrawn="1"/>
        </p:nvSpPr>
        <p:spPr>
          <a:xfrm>
            <a:off x="1" y="138486"/>
            <a:ext cx="198032" cy="419548"/>
          </a:xfrm>
          <a:custGeom>
            <a:avLst/>
            <a:gdLst>
              <a:gd name="connsiteX0" fmla="*/ 0 w 857257"/>
              <a:gd name="connsiteY0" fmla="*/ 0 h 1816170"/>
              <a:gd name="connsiteX1" fmla="*/ 841477 w 857257"/>
              <a:gd name="connsiteY1" fmla="*/ 890550 h 1816170"/>
              <a:gd name="connsiteX2" fmla="*/ 841477 w 857257"/>
              <a:gd name="connsiteY2" fmla="*/ 925611 h 1816170"/>
              <a:gd name="connsiteX3" fmla="*/ 0 w 857257"/>
              <a:gd name="connsiteY3" fmla="*/ 1816170 h 1816170"/>
              <a:gd name="connsiteX4" fmla="*/ 0 w 857257"/>
              <a:gd name="connsiteY4" fmla="*/ 0 h 181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257" h="1816170">
                <a:moveTo>
                  <a:pt x="0" y="0"/>
                </a:moveTo>
                <a:cubicBezTo>
                  <a:pt x="0" y="462811"/>
                  <a:pt x="301523" y="743293"/>
                  <a:pt x="841477" y="890550"/>
                </a:cubicBezTo>
                <a:cubicBezTo>
                  <a:pt x="862517" y="897560"/>
                  <a:pt x="862517" y="918601"/>
                  <a:pt x="841477" y="925611"/>
                </a:cubicBezTo>
                <a:cubicBezTo>
                  <a:pt x="301523" y="1072868"/>
                  <a:pt x="0" y="1353360"/>
                  <a:pt x="0" y="181617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135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40573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274092" y="977504"/>
            <a:ext cx="8595526" cy="299700"/>
          </a:xfrm>
          <a:prstGeom prst="rect">
            <a:avLst/>
          </a:prstGeom>
        </p:spPr>
        <p:txBody>
          <a:bodyPr lIns="36000" tIns="36000" rIns="36000" bIns="36000" anchor="t" anchorCtr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50" b="1">
                <a:solidFill>
                  <a:schemeClr val="tx2"/>
                </a:solidFill>
              </a:defRPr>
            </a:lvl1pPr>
            <a:lvl2pPr marL="271451" indent="0">
              <a:buNone/>
              <a:defRPr/>
            </a:lvl2pPr>
            <a:lvl3pPr marL="533374" indent="0">
              <a:buNone/>
              <a:defRPr/>
            </a:lvl3pPr>
            <a:lvl4pPr marL="815933" indent="0">
              <a:buNone/>
              <a:defRPr/>
            </a:lvl4pPr>
            <a:lvl5pPr marL="1104845" indent="0">
              <a:buNone/>
              <a:defRPr/>
            </a:lvl5pPr>
          </a:lstStyle>
          <a:p>
            <a:pPr lvl="0"/>
            <a:r>
              <a:rPr lang="en-GB"/>
              <a:t>Click to enter subheading text 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273844" y="4981333"/>
            <a:ext cx="8252936" cy="80792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marR="0" indent="0" algn="l" defTabSz="914355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chemeClr val="tx1"/>
              </a:buClr>
              <a:buSzTx/>
              <a:buFont typeface="Arial" pitchFamily="34" charset="0"/>
              <a:buNone/>
              <a:tabLst/>
              <a:defRPr sz="525" baseline="0"/>
            </a:lvl1pPr>
            <a:lvl2pPr marL="268151" indent="0">
              <a:buNone/>
              <a:defRPr sz="800"/>
            </a:lvl2pPr>
            <a:lvl3pPr marL="539974" indent="0">
              <a:buNone/>
              <a:defRPr sz="800"/>
            </a:lvl3pPr>
            <a:lvl4pPr marL="811048" indent="0">
              <a:buNone/>
              <a:defRPr sz="800"/>
            </a:lvl4pPr>
            <a:lvl5pPr marL="1079946" indent="0">
              <a:buNone/>
              <a:defRPr sz="800"/>
            </a:lvl5pPr>
          </a:lstStyle>
          <a:p>
            <a:pPr lvl="0"/>
            <a:r>
              <a:rPr lang="en-GB" dirty="0"/>
              <a:t>Insert Source text here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AF230C5-C173-4CDF-8F46-DDF8D7240B6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9F9F533D-B52E-4A2F-BF72-0ADD2D94BD75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E07AE8-19F2-04D9-93C9-C4F2357C2AD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3844" y="1277203"/>
            <a:ext cx="8595122" cy="3067388"/>
          </a:xfrm>
        </p:spPr>
        <p:txBody>
          <a:bodyPr lIns="36000" tIns="36000" rIns="36000" bIns="36000">
            <a:noAutofit/>
          </a:bodyPr>
          <a:lstStyle>
            <a:lvl1pPr marL="0" indent="0">
              <a:buNone/>
              <a:defRPr/>
            </a:lvl1pPr>
            <a:lvl2pPr marL="268151" indent="0">
              <a:buNone/>
              <a:defRPr/>
            </a:lvl2pPr>
            <a:lvl3pPr marL="539974" indent="0">
              <a:buNone/>
              <a:defRPr/>
            </a:lvl3pPr>
            <a:lvl4pPr marL="811048" indent="0">
              <a:buNone/>
              <a:defRPr/>
            </a:lvl4pPr>
            <a:lvl5pPr marL="1079946" indent="0">
              <a:buNone/>
              <a:defRPr/>
            </a:lvl5pPr>
          </a:lstStyle>
          <a:p>
            <a:pPr lvl="0"/>
            <a:r>
              <a:rPr lang="en-US"/>
              <a:t>Click to edit TEXT content ONLY.</a:t>
            </a:r>
            <a:br>
              <a:rPr lang="en-US"/>
            </a:br>
            <a:r>
              <a:rPr lang="en-US"/>
              <a:t>If text content appears too large please reduce the size of the font. 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4BDB392-CCE1-B2F2-5843-4AF9AE7D4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844" y="182166"/>
            <a:ext cx="8595122" cy="3231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29D93444-D1FE-4C3C-7B81-D2693144C1F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73845" y="521213"/>
            <a:ext cx="8595123" cy="264600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500" i="0">
                <a:solidFill>
                  <a:schemeClr val="tx1"/>
                </a:solidFill>
                <a:latin typeface="+mn-lt"/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enter slide subtitle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45A9796-316D-7A43-F981-F6A071B72BBE}"/>
              </a:ext>
            </a:extLst>
          </p:cNvPr>
          <p:cNvSpPr/>
          <p:nvPr/>
        </p:nvSpPr>
        <p:spPr>
          <a:xfrm>
            <a:off x="1" y="138485"/>
            <a:ext cx="198032" cy="419548"/>
          </a:xfrm>
          <a:custGeom>
            <a:avLst/>
            <a:gdLst>
              <a:gd name="connsiteX0" fmla="*/ 0 w 857257"/>
              <a:gd name="connsiteY0" fmla="*/ 0 h 1816170"/>
              <a:gd name="connsiteX1" fmla="*/ 841477 w 857257"/>
              <a:gd name="connsiteY1" fmla="*/ 890550 h 1816170"/>
              <a:gd name="connsiteX2" fmla="*/ 841477 w 857257"/>
              <a:gd name="connsiteY2" fmla="*/ 925611 h 1816170"/>
              <a:gd name="connsiteX3" fmla="*/ 0 w 857257"/>
              <a:gd name="connsiteY3" fmla="*/ 1816170 h 1816170"/>
              <a:gd name="connsiteX4" fmla="*/ 0 w 857257"/>
              <a:gd name="connsiteY4" fmla="*/ 0 h 181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257" h="1816170">
                <a:moveTo>
                  <a:pt x="0" y="0"/>
                </a:moveTo>
                <a:cubicBezTo>
                  <a:pt x="0" y="462811"/>
                  <a:pt x="301523" y="743293"/>
                  <a:pt x="841477" y="890550"/>
                </a:cubicBezTo>
                <a:cubicBezTo>
                  <a:pt x="862517" y="897560"/>
                  <a:pt x="862517" y="918601"/>
                  <a:pt x="841477" y="925611"/>
                </a:cubicBezTo>
                <a:cubicBezTo>
                  <a:pt x="301523" y="1072868"/>
                  <a:pt x="0" y="1353360"/>
                  <a:pt x="0" y="181617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1050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B1F1611-ED93-9CD1-6AD6-199DF0E35EEA}"/>
              </a:ext>
            </a:extLst>
          </p:cNvPr>
          <p:cNvSpPr/>
          <p:nvPr userDrawn="1"/>
        </p:nvSpPr>
        <p:spPr>
          <a:xfrm>
            <a:off x="1" y="138485"/>
            <a:ext cx="198032" cy="419548"/>
          </a:xfrm>
          <a:custGeom>
            <a:avLst/>
            <a:gdLst>
              <a:gd name="connsiteX0" fmla="*/ 0 w 857257"/>
              <a:gd name="connsiteY0" fmla="*/ 0 h 1816170"/>
              <a:gd name="connsiteX1" fmla="*/ 841477 w 857257"/>
              <a:gd name="connsiteY1" fmla="*/ 890550 h 1816170"/>
              <a:gd name="connsiteX2" fmla="*/ 841477 w 857257"/>
              <a:gd name="connsiteY2" fmla="*/ 925611 h 1816170"/>
              <a:gd name="connsiteX3" fmla="*/ 0 w 857257"/>
              <a:gd name="connsiteY3" fmla="*/ 1816170 h 1816170"/>
              <a:gd name="connsiteX4" fmla="*/ 0 w 857257"/>
              <a:gd name="connsiteY4" fmla="*/ 0 h 181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257" h="1816170">
                <a:moveTo>
                  <a:pt x="0" y="0"/>
                </a:moveTo>
                <a:cubicBezTo>
                  <a:pt x="0" y="462811"/>
                  <a:pt x="301523" y="743293"/>
                  <a:pt x="841477" y="890550"/>
                </a:cubicBezTo>
                <a:cubicBezTo>
                  <a:pt x="862517" y="897560"/>
                  <a:pt x="862517" y="918601"/>
                  <a:pt x="841477" y="925611"/>
                </a:cubicBezTo>
                <a:cubicBezTo>
                  <a:pt x="301523" y="1072868"/>
                  <a:pt x="0" y="1353360"/>
                  <a:pt x="0" y="181617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105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284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E57A6D-CCB0-DF2D-0D9A-6184CE3969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42BDB7-A7FE-AA4E-3952-EBCCAC237C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9F533D-B52E-4A2F-BF72-0ADD2D94BD75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6D6505-B9A2-3A36-B9B6-3E3CF07A64A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346B58B4-0D72-4C8B-9355-854FB5782278}" type="datetime4">
              <a:rPr lang="en-GB" smtClean="0"/>
              <a:t>16 September 2026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B3924AB-56D4-343D-306B-195A924E9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3845" y="4344300"/>
            <a:ext cx="8595123" cy="224100"/>
          </a:xfrm>
        </p:spPr>
        <p:txBody>
          <a:bodyPr lIns="0" tIns="72000" rIns="0" bIns="7200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450"/>
            </a:lvl1pPr>
            <a:lvl2pPr marL="201108" indent="0">
              <a:buNone/>
              <a:defRPr sz="563"/>
            </a:lvl2pPr>
            <a:lvl3pPr marL="404970" indent="0">
              <a:buNone/>
              <a:defRPr sz="563"/>
            </a:lvl3pPr>
            <a:lvl4pPr marL="608271" indent="0">
              <a:buNone/>
              <a:defRPr sz="563"/>
            </a:lvl4pPr>
            <a:lvl5pPr marL="809940" indent="0">
              <a:buNone/>
              <a:defRPr sz="563"/>
            </a:lvl5pPr>
          </a:lstStyle>
          <a:p>
            <a:pPr lvl="0"/>
            <a:r>
              <a:rPr lang="en-US"/>
              <a:t>Insert Source text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484351E-5906-1465-ED52-DA75D3630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844" y="182166"/>
            <a:ext cx="8595122" cy="32316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2BDBB70-10FD-DDED-C062-9AA92765646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73845" y="521213"/>
            <a:ext cx="8595123" cy="264600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350" i="0">
                <a:solidFill>
                  <a:schemeClr val="tx1"/>
                </a:solidFill>
                <a:latin typeface="+mn-lt"/>
              </a:defRPr>
            </a:lvl1pPr>
            <a:lvl2pPr marL="342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enter slide subtitle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DBDFC7D-EB75-1C71-FBB6-74679DF5FB23}"/>
              </a:ext>
            </a:extLst>
          </p:cNvPr>
          <p:cNvSpPr/>
          <p:nvPr userDrawn="1"/>
        </p:nvSpPr>
        <p:spPr>
          <a:xfrm>
            <a:off x="1" y="138486"/>
            <a:ext cx="198032" cy="419548"/>
          </a:xfrm>
          <a:custGeom>
            <a:avLst/>
            <a:gdLst>
              <a:gd name="connsiteX0" fmla="*/ 0 w 857257"/>
              <a:gd name="connsiteY0" fmla="*/ 0 h 1816170"/>
              <a:gd name="connsiteX1" fmla="*/ 841477 w 857257"/>
              <a:gd name="connsiteY1" fmla="*/ 890550 h 1816170"/>
              <a:gd name="connsiteX2" fmla="*/ 841477 w 857257"/>
              <a:gd name="connsiteY2" fmla="*/ 925611 h 1816170"/>
              <a:gd name="connsiteX3" fmla="*/ 0 w 857257"/>
              <a:gd name="connsiteY3" fmla="*/ 1816170 h 1816170"/>
              <a:gd name="connsiteX4" fmla="*/ 0 w 857257"/>
              <a:gd name="connsiteY4" fmla="*/ 0 h 181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257" h="1816170">
                <a:moveTo>
                  <a:pt x="0" y="0"/>
                </a:moveTo>
                <a:cubicBezTo>
                  <a:pt x="0" y="462811"/>
                  <a:pt x="301523" y="743293"/>
                  <a:pt x="841477" y="890550"/>
                </a:cubicBezTo>
                <a:cubicBezTo>
                  <a:pt x="862517" y="897560"/>
                  <a:pt x="862517" y="918601"/>
                  <a:pt x="841477" y="925611"/>
                </a:cubicBezTo>
                <a:cubicBezTo>
                  <a:pt x="301523" y="1072868"/>
                  <a:pt x="0" y="1353360"/>
                  <a:pt x="0" y="181617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95518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E57A6D-CCB0-DF2D-0D9A-6184CE3969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 sz="900">
              <a:solidFill>
                <a:srgbClr val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42BDB7-A7FE-AA4E-3952-EBCCAC237C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F9F533D-B52E-4A2F-BF72-0ADD2D94BD75}" type="slidenum">
              <a:rPr lang="en-GB" sz="750" smtClean="0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en-GB" sz="750">
              <a:solidFill>
                <a:srgbClr val="000000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6D6505-B9A2-3A36-B9B6-3E3CF07A64A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346B58B4-0D72-4C8B-9355-854FB5782278}" type="datetime4">
              <a:rPr lang="en-GB" sz="750" smtClean="0">
                <a:solidFill>
                  <a:srgbClr val="000000"/>
                </a:solidFill>
              </a:rPr>
              <a:pPr>
                <a:defRPr/>
              </a:pPr>
              <a:t>16 September 2026</a:t>
            </a:fld>
            <a:endParaRPr lang="en-GB" sz="750">
              <a:solidFill>
                <a:srgbClr val="000000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484351E-5906-1465-ED52-DA75D3630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844" y="182166"/>
            <a:ext cx="8595122" cy="3231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2BDBB70-10FD-DDED-C062-9AA92765646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73845" y="521213"/>
            <a:ext cx="8595123" cy="264600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800" i="0">
                <a:solidFill>
                  <a:schemeClr val="tx1"/>
                </a:solidFill>
                <a:latin typeface="+mn-lt"/>
              </a:defRPr>
            </a:lvl1pPr>
            <a:lvl2pPr marL="34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enter slide subtitle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DBDFC7D-EB75-1C71-FBB6-74679DF5FB23}"/>
              </a:ext>
            </a:extLst>
          </p:cNvPr>
          <p:cNvSpPr/>
          <p:nvPr userDrawn="1"/>
        </p:nvSpPr>
        <p:spPr>
          <a:xfrm>
            <a:off x="1" y="138486"/>
            <a:ext cx="198032" cy="419548"/>
          </a:xfrm>
          <a:custGeom>
            <a:avLst/>
            <a:gdLst>
              <a:gd name="connsiteX0" fmla="*/ 0 w 857257"/>
              <a:gd name="connsiteY0" fmla="*/ 0 h 1816170"/>
              <a:gd name="connsiteX1" fmla="*/ 841477 w 857257"/>
              <a:gd name="connsiteY1" fmla="*/ 890550 h 1816170"/>
              <a:gd name="connsiteX2" fmla="*/ 841477 w 857257"/>
              <a:gd name="connsiteY2" fmla="*/ 925611 h 1816170"/>
              <a:gd name="connsiteX3" fmla="*/ 0 w 857257"/>
              <a:gd name="connsiteY3" fmla="*/ 1816170 h 1816170"/>
              <a:gd name="connsiteX4" fmla="*/ 0 w 857257"/>
              <a:gd name="connsiteY4" fmla="*/ 0 h 181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257" h="1816170">
                <a:moveTo>
                  <a:pt x="0" y="0"/>
                </a:moveTo>
                <a:cubicBezTo>
                  <a:pt x="0" y="462811"/>
                  <a:pt x="301523" y="743293"/>
                  <a:pt x="841477" y="890550"/>
                </a:cubicBezTo>
                <a:cubicBezTo>
                  <a:pt x="862517" y="897560"/>
                  <a:pt x="862517" y="918601"/>
                  <a:pt x="841477" y="925611"/>
                </a:cubicBezTo>
                <a:cubicBezTo>
                  <a:pt x="301523" y="1072868"/>
                  <a:pt x="0" y="1353360"/>
                  <a:pt x="0" y="181617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</a:endParaRP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3876D0D8-BB4A-AD82-59D8-3D0B792AF1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3845" y="4344329"/>
            <a:ext cx="8595123" cy="224100"/>
          </a:xfrm>
          <a:prstGeom prst="rect">
            <a:avLst/>
          </a:prstGeom>
        </p:spPr>
        <p:txBody>
          <a:bodyPr wrap="square" lIns="0" tIns="72000" rIns="0" bIns="72000" anchor="b" anchorCtr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900" baseline="0"/>
            </a:lvl1pPr>
            <a:lvl2pPr marL="201103" indent="0">
              <a:buNone/>
              <a:defRPr sz="600"/>
            </a:lvl2pPr>
            <a:lvl3pPr marL="404961" indent="0">
              <a:buNone/>
              <a:defRPr sz="600"/>
            </a:lvl3pPr>
            <a:lvl4pPr marL="608256" indent="0">
              <a:buNone/>
              <a:defRPr sz="600"/>
            </a:lvl4pPr>
            <a:lvl5pPr marL="809920" indent="0">
              <a:buNone/>
              <a:defRPr sz="600"/>
            </a:lvl5pPr>
          </a:lstStyle>
          <a:p>
            <a:pPr lvl="0"/>
            <a:r>
              <a:rPr lang="en-GB"/>
              <a:t>Insert Source text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501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Diapositiva titolo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ctrTitle"/>
          </p:nvPr>
        </p:nvSpPr>
        <p:spPr>
          <a:xfrm>
            <a:off x="1269724" y="841772"/>
            <a:ext cx="7496588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ubTitle" idx="1"/>
          </p:nvPr>
        </p:nvSpPr>
        <p:spPr>
          <a:xfrm>
            <a:off x="1269725" y="2701528"/>
            <a:ext cx="7489134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070"/>
              </a:buClr>
              <a:buSzPts val="2000"/>
              <a:buNone/>
              <a:defRPr sz="1500" i="1">
                <a:solidFill>
                  <a:srgbClr val="757070"/>
                </a:solidFill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alibri"/>
              <a:buNone/>
              <a:defRPr sz="1500">
                <a:latin typeface="Calibri"/>
                <a:ea typeface="Calibri"/>
                <a:cs typeface="Calibri"/>
                <a:sym typeface="Calibri"/>
              </a:defRPr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Calibri"/>
              <a:buNone/>
              <a:defRPr sz="1350">
                <a:latin typeface="Calibri"/>
                <a:ea typeface="Calibri"/>
                <a:cs typeface="Calibri"/>
                <a:sym typeface="Calibri"/>
              </a:defRPr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alibri"/>
              <a:buNone/>
              <a:defRPr sz="1200">
                <a:latin typeface="Calibri"/>
                <a:ea typeface="Calibri"/>
                <a:cs typeface="Calibri"/>
                <a:sym typeface="Calibri"/>
              </a:defRPr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alibri"/>
              <a:buNone/>
              <a:defRPr sz="1200">
                <a:latin typeface="Calibri"/>
                <a:ea typeface="Calibri"/>
                <a:cs typeface="Calibri"/>
                <a:sym typeface="Calibri"/>
              </a:defRPr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612875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Intestazione sezione">
  <p:cSld name="3_Intestazione sezione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23" title="25 – 7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5401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Due contenuti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>
            <a:spLocks noGrp="1"/>
          </p:cNvSpPr>
          <p:nvPr>
            <p:ph type="title"/>
          </p:nvPr>
        </p:nvSpPr>
        <p:spPr>
          <a:xfrm>
            <a:off x="1267239" y="124758"/>
            <a:ext cx="7387259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4"/>
          <p:cNvSpPr txBox="1">
            <a:spLocks noGrp="1"/>
          </p:cNvSpPr>
          <p:nvPr>
            <p:ph type="body" idx="1"/>
          </p:nvPr>
        </p:nvSpPr>
        <p:spPr>
          <a:xfrm>
            <a:off x="1257300" y="1369219"/>
            <a:ext cx="366257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4"/>
          <p:cNvSpPr txBox="1">
            <a:spLocks noGrp="1"/>
          </p:cNvSpPr>
          <p:nvPr>
            <p:ph type="body" idx="2"/>
          </p:nvPr>
        </p:nvSpPr>
        <p:spPr>
          <a:xfrm>
            <a:off x="5054048" y="1369219"/>
            <a:ext cx="3607905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596555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AC1CF-3187-4527-89E1-016CF0DF8D77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56069-7EBA-454C-A6FA-86FE787C67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23346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6A5E8-E927-406B-83B2-03D0A773467C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B465-06BD-49EF-A4E3-BC33FD4E3E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9250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7D3EF89-306A-4256-906F-E60A1F3A0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0C40EAD-DAF0-49E4-9C6D-A3314BE1F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1530FF3-3D9A-4777-82B1-5921F474A5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CCDF0-2939-48C8-B565-8E9B03B6894B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FEDF7B1-D187-47B7-B4E8-9F4FDC98EB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6FD10BA-4A73-4012-9BCC-AE5C028FC0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DC6FF-E5D4-4FE5-9DF2-77911D1666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3280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3"/>
          <p:cNvSpPr txBox="1">
            <a:spLocks noGrp="1"/>
          </p:cNvSpPr>
          <p:nvPr>
            <p:ph type="title"/>
          </p:nvPr>
        </p:nvSpPr>
        <p:spPr>
          <a:xfrm>
            <a:off x="1267239" y="124758"/>
            <a:ext cx="7387259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7082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37708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body" idx="1"/>
          </p:nvPr>
        </p:nvSpPr>
        <p:spPr>
          <a:xfrm>
            <a:off x="1267239" y="1369219"/>
            <a:ext cx="7387259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None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Roboto"/>
              <a:buChar char="•"/>
              <a:defRPr sz="18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Roboto"/>
              <a:buChar char="•"/>
              <a:defRPr sz="16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Roboto"/>
              <a:buChar char="•"/>
              <a:defRPr sz="14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Roboto"/>
              <a:buChar char="•"/>
              <a:defRPr sz="14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693973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18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DF0CF-F62F-A098-D6D8-F443C8418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>
            <a:extLst>
              <a:ext uri="{FF2B5EF4-FFF2-40B4-BE49-F238E27FC236}">
                <a16:creationId xmlns:a16="http://schemas.microsoft.com/office/drawing/2014/main" id="{CC5F716C-62E7-420D-9B35-732CB987A171}"/>
              </a:ext>
            </a:extLst>
          </p:cNvPr>
          <p:cNvGrpSpPr/>
          <p:nvPr/>
        </p:nvGrpSpPr>
        <p:grpSpPr>
          <a:xfrm>
            <a:off x="0" y="0"/>
            <a:ext cx="9143999" cy="1106906"/>
            <a:chOff x="0" y="0"/>
            <a:chExt cx="9143999" cy="1106906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F2038AC4-4B6B-A804-700D-4AA9F2DCEB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6982" b="14669"/>
            <a:stretch/>
          </p:blipFill>
          <p:spPr>
            <a:xfrm>
              <a:off x="0" y="1"/>
              <a:ext cx="8621328" cy="1106905"/>
            </a:xfrm>
            <a:prstGeom prst="rect">
              <a:avLst/>
            </a:prstGeom>
          </p:spPr>
        </p:pic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FA26564E-033C-48EC-B27C-2D913FB44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16000" y="0"/>
              <a:ext cx="527999" cy="1106906"/>
            </a:xfrm>
            <a:prstGeom prst="rect">
              <a:avLst/>
            </a:prstGeom>
          </p:spPr>
        </p:pic>
      </p:grpSp>
      <p:sp>
        <p:nvSpPr>
          <p:cNvPr id="2" name="Rettangolo 1">
            <a:extLst>
              <a:ext uri="{FF2B5EF4-FFF2-40B4-BE49-F238E27FC236}">
                <a16:creationId xmlns:a16="http://schemas.microsoft.com/office/drawing/2014/main" id="{A720E8BA-50BD-4142-9F0F-DE4698485BC0}"/>
              </a:ext>
            </a:extLst>
          </p:cNvPr>
          <p:cNvSpPr/>
          <p:nvPr/>
        </p:nvSpPr>
        <p:spPr>
          <a:xfrm>
            <a:off x="1442720" y="1505704"/>
            <a:ext cx="62585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solidFill>
                  <a:srgbClr val="00426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Differenze di genere nei pazienti BPCO con </a:t>
            </a:r>
            <a:r>
              <a:rPr lang="it-IT" sz="3200" b="1" dirty="0" err="1">
                <a:solidFill>
                  <a:srgbClr val="00426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Multimorbidità</a:t>
            </a:r>
            <a:endParaRPr lang="it-IT" sz="3200" b="1" dirty="0">
              <a:solidFill>
                <a:srgbClr val="00426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 descr="Referti online, più semplice con la nuova interfaccia | ICS Maugeri">
            <a:extLst>
              <a:ext uri="{FF2B5EF4-FFF2-40B4-BE49-F238E27FC236}">
                <a16:creationId xmlns:a16="http://schemas.microsoft.com/office/drawing/2014/main" id="{6B8F1EB6-35E9-4685-8DC0-F78B63FF77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3" t="12928" r="10067" b="24698"/>
          <a:stretch/>
        </p:blipFill>
        <p:spPr bwMode="auto">
          <a:xfrm>
            <a:off x="7669693" y="4435392"/>
            <a:ext cx="1448192" cy="70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032AA021-018A-45FB-86C9-2D0A2D2DD06E}"/>
              </a:ext>
            </a:extLst>
          </p:cNvPr>
          <p:cNvSpPr/>
          <p:nvPr/>
        </p:nvSpPr>
        <p:spPr>
          <a:xfrm>
            <a:off x="1582874" y="2959376"/>
            <a:ext cx="6258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Marco Vanetti, MD</a:t>
            </a:r>
          </a:p>
          <a:p>
            <a:pPr algn="ctr"/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Antonio </a:t>
            </a:r>
            <a:r>
              <a:rPr lang="it-IT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Spanevello</a:t>
            </a:r>
            <a:endParaRPr lang="it-I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356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ec.europa.eu/eurostat/statistics-explained/images/thumb/8/85/Population_pyramids%2C_EU-27%2C_2019_and_2050_%28%25_share_of_total_population%29_AE2020.png/500px-Population_pyramids%2C_EU-27%2C_2019_and_2050_%28%25_share_of_total_population%29_AE2020.png">
            <a:extLst>
              <a:ext uri="{FF2B5EF4-FFF2-40B4-BE49-F238E27FC236}">
                <a16:creationId xmlns:a16="http://schemas.microsoft.com/office/drawing/2014/main" id="{20907566-8601-4470-8B8B-47AFD5C2D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602" y="1042348"/>
            <a:ext cx="5657789" cy="3537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B37794C6-A7B5-4E45-B91C-6127832BC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0391" y="96209"/>
            <a:ext cx="1677556" cy="63735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340085AE-E2E7-44D0-AED4-58C512ED67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7807" y="261347"/>
            <a:ext cx="4812904" cy="30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938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https://ars.els-cdn.com/content/image/1-s2.0-S2213260023002618-gr2.jpg">
            <a:extLst>
              <a:ext uri="{FF2B5EF4-FFF2-40B4-BE49-F238E27FC236}">
                <a16:creationId xmlns:a16="http://schemas.microsoft.com/office/drawing/2014/main" id="{1395E5CD-B6E1-F746-82A2-E9F9DA81207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211" y="1628140"/>
            <a:ext cx="5012048" cy="3167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Segnaposto contenuto 8">
            <a:extLst>
              <a:ext uri="{FF2B5EF4-FFF2-40B4-BE49-F238E27FC236}">
                <a16:creationId xmlns:a16="http://schemas.microsoft.com/office/drawing/2014/main" id="{5007AF2C-3A88-1C45-800D-7C53F06DD9B6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1" y="117040"/>
            <a:ext cx="5012048" cy="1142599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00BDBD6D-8E52-DB4E-B1D7-CEFEAAA6DBD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291" y="200660"/>
            <a:ext cx="1289304" cy="3968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4196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DF0CF-F62F-A098-D6D8-F443C8418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52B16B07-C22D-FD47-1C0A-FA7B84F00318}"/>
              </a:ext>
            </a:extLst>
          </p:cNvPr>
          <p:cNvSpPr txBox="1"/>
          <p:nvPr/>
        </p:nvSpPr>
        <p:spPr>
          <a:xfrm>
            <a:off x="331991" y="1479143"/>
            <a:ext cx="8480017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800">
              <a:spcAft>
                <a:spcPts val="600"/>
              </a:spcAft>
              <a:buClr>
                <a:srgbClr val="000000"/>
              </a:buClr>
            </a:pPr>
            <a:r>
              <a:rPr lang="it-IT" b="1" kern="0" dirty="0">
                <a:solidFill>
                  <a:srgbClr val="00426B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SCOPO: </a:t>
            </a:r>
            <a:r>
              <a:rPr lang="it-IT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valutare, nei pazienti con BPCO stabile, le eventuali differenze di genere nel profilo clinico, funzionale ed infiammatorio.</a:t>
            </a:r>
          </a:p>
          <a:p>
            <a:pPr algn="just" defTabSz="685800">
              <a:spcAft>
                <a:spcPts val="600"/>
              </a:spcAft>
              <a:buClr>
                <a:srgbClr val="000000"/>
              </a:buClr>
            </a:pPr>
            <a:endParaRPr lang="it-IT" kern="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algn="just" defTabSz="685800">
              <a:spcAft>
                <a:spcPts val="600"/>
              </a:spcAft>
              <a:buClr>
                <a:srgbClr val="000000"/>
              </a:buClr>
            </a:pPr>
            <a:r>
              <a:rPr lang="it-IT" b="1" kern="0" dirty="0">
                <a:solidFill>
                  <a:srgbClr val="00426B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MATERIALI E METODI: </a:t>
            </a:r>
            <a:r>
              <a:rPr lang="it-IT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Studio osservazionale trasversale condotto presso la Pneumologia Riabilitativa dell’IRCCS Maugeri di Tradate in pazienti con BPCO stabile valutati tra il 2025 e il 2026. Sono state valutate nei due generi le principali caratteristiche cliniche, funzionali, infiammatorie e comorbidità. </a:t>
            </a:r>
          </a:p>
          <a:p>
            <a:pPr algn="just" defTabSz="685800">
              <a:spcAft>
                <a:spcPts val="600"/>
              </a:spcAft>
              <a:buClr>
                <a:srgbClr val="000000"/>
              </a:buClr>
            </a:pPr>
            <a:endParaRPr lang="it-IT" kern="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algn="just" defTabSz="685800">
              <a:spcAft>
                <a:spcPts val="600"/>
              </a:spcAft>
              <a:buClr>
                <a:srgbClr val="000000"/>
              </a:buClr>
            </a:pPr>
            <a:r>
              <a:rPr lang="it-IT" b="1" kern="0" dirty="0">
                <a:solidFill>
                  <a:srgbClr val="00426B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RISULTATI: </a:t>
            </a:r>
            <a:r>
              <a:rPr lang="it-IT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Sono stati inclusi 155 pazienti, 49 donne (31,6%) e 106 uomini (68,4%).</a:t>
            </a:r>
            <a:endParaRPr lang="it-IT" kern="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CC5F716C-62E7-420D-9B35-732CB987A171}"/>
              </a:ext>
            </a:extLst>
          </p:cNvPr>
          <p:cNvGrpSpPr/>
          <p:nvPr/>
        </p:nvGrpSpPr>
        <p:grpSpPr>
          <a:xfrm>
            <a:off x="0" y="0"/>
            <a:ext cx="9143999" cy="1106906"/>
            <a:chOff x="0" y="0"/>
            <a:chExt cx="9143999" cy="1106906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F2038AC4-4B6B-A804-700D-4AA9F2DCEB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6982" b="14669"/>
            <a:stretch/>
          </p:blipFill>
          <p:spPr>
            <a:xfrm>
              <a:off x="0" y="1"/>
              <a:ext cx="8621328" cy="1106905"/>
            </a:xfrm>
            <a:prstGeom prst="rect">
              <a:avLst/>
            </a:prstGeom>
          </p:spPr>
        </p:pic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FA26564E-033C-48EC-B27C-2D913FB44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16000" y="0"/>
              <a:ext cx="527999" cy="1106906"/>
            </a:xfrm>
            <a:prstGeom prst="rect">
              <a:avLst/>
            </a:prstGeom>
          </p:spPr>
        </p:pic>
      </p:grpSp>
      <p:pic>
        <p:nvPicPr>
          <p:cNvPr id="9" name="Picture 8" descr="Referti online, più semplice con la nuova interfaccia | ICS Maugeri">
            <a:extLst>
              <a:ext uri="{FF2B5EF4-FFF2-40B4-BE49-F238E27FC236}">
                <a16:creationId xmlns:a16="http://schemas.microsoft.com/office/drawing/2014/main" id="{EB5D68F3-D015-4B70-8147-555B790D70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3" t="12928" r="10067" b="24698"/>
          <a:stretch/>
        </p:blipFill>
        <p:spPr bwMode="auto">
          <a:xfrm>
            <a:off x="7669693" y="4435392"/>
            <a:ext cx="1448192" cy="70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1895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DB997CE4-1536-4BDD-B6A8-95C63FCEA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281" y="1316217"/>
            <a:ext cx="4804334" cy="2511065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43C2A7AF-82C8-47FF-B930-48411DA095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223"/>
          <a:stretch/>
        </p:blipFill>
        <p:spPr>
          <a:xfrm>
            <a:off x="1" y="1394303"/>
            <a:ext cx="4145280" cy="2872554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F3FD6101-F451-41C5-B70D-F060BA02A229}"/>
              </a:ext>
            </a:extLst>
          </p:cNvPr>
          <p:cNvGrpSpPr/>
          <p:nvPr/>
        </p:nvGrpSpPr>
        <p:grpSpPr>
          <a:xfrm>
            <a:off x="0" y="0"/>
            <a:ext cx="9143999" cy="1106906"/>
            <a:chOff x="0" y="0"/>
            <a:chExt cx="9143999" cy="1106906"/>
          </a:xfrm>
        </p:grpSpPr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2B087B79-228B-4A4B-9D97-97541E6405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16982" b="14669"/>
            <a:stretch/>
          </p:blipFill>
          <p:spPr>
            <a:xfrm>
              <a:off x="0" y="1"/>
              <a:ext cx="8621328" cy="1106905"/>
            </a:xfrm>
            <a:prstGeom prst="rect">
              <a:avLst/>
            </a:prstGeom>
          </p:spPr>
        </p:pic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FEB565FD-D23B-426A-AD1A-780E618EA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16000" y="0"/>
              <a:ext cx="527999" cy="1106906"/>
            </a:xfrm>
            <a:prstGeom prst="rect">
              <a:avLst/>
            </a:prstGeom>
          </p:spPr>
        </p:pic>
      </p:grpSp>
      <p:sp>
        <p:nvSpPr>
          <p:cNvPr id="2" name="Rettangolo 1">
            <a:extLst>
              <a:ext uri="{FF2B5EF4-FFF2-40B4-BE49-F238E27FC236}">
                <a16:creationId xmlns:a16="http://schemas.microsoft.com/office/drawing/2014/main" id="{D410883C-F8B2-4C0B-B7C2-A6F90E7AF2FA}"/>
              </a:ext>
            </a:extLst>
          </p:cNvPr>
          <p:cNvSpPr/>
          <p:nvPr/>
        </p:nvSpPr>
        <p:spPr>
          <a:xfrm>
            <a:off x="912144" y="4344943"/>
            <a:ext cx="6797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donne presentavano un minore PY ed un minore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Barthel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index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8" descr="Referti online, più semplice con la nuova interfaccia | ICS Maugeri">
            <a:extLst>
              <a:ext uri="{FF2B5EF4-FFF2-40B4-BE49-F238E27FC236}">
                <a16:creationId xmlns:a16="http://schemas.microsoft.com/office/drawing/2014/main" id="{F1AF973C-7DC5-4124-A281-50415E900E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3" t="12928" r="10067" b="24698"/>
          <a:stretch/>
        </p:blipFill>
        <p:spPr bwMode="auto">
          <a:xfrm>
            <a:off x="7669693" y="4435392"/>
            <a:ext cx="1448192" cy="70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3908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5721DB2E-D288-4C19-A8D5-36D5154D4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15" y="1229919"/>
            <a:ext cx="3919636" cy="3810033"/>
          </a:xfrm>
          <a:prstGeom prst="rect">
            <a:avLst/>
          </a:prstGeom>
        </p:spPr>
      </p:pic>
      <p:pic>
        <p:nvPicPr>
          <p:cNvPr id="8" name="Picture 8" descr="Referti online, più semplice con la nuova interfaccia | ICS Maugeri">
            <a:extLst>
              <a:ext uri="{FF2B5EF4-FFF2-40B4-BE49-F238E27FC236}">
                <a16:creationId xmlns:a16="http://schemas.microsoft.com/office/drawing/2014/main" id="{E7B4BE80-9CA4-4196-A346-FE12CB3296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3" t="12928" r="10067" b="24698"/>
          <a:stretch/>
        </p:blipFill>
        <p:spPr bwMode="auto">
          <a:xfrm>
            <a:off x="7669693" y="4435392"/>
            <a:ext cx="1448192" cy="70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id="{CB004C46-853F-4652-BA7E-26D88C971BD8}"/>
              </a:ext>
            </a:extLst>
          </p:cNvPr>
          <p:cNvGrpSpPr/>
          <p:nvPr/>
        </p:nvGrpSpPr>
        <p:grpSpPr>
          <a:xfrm>
            <a:off x="0" y="0"/>
            <a:ext cx="9143999" cy="1106906"/>
            <a:chOff x="0" y="0"/>
            <a:chExt cx="9143999" cy="1106906"/>
          </a:xfrm>
        </p:grpSpPr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E7CEB7D7-72FE-4C23-A3A1-8572A43B3D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6982" b="14669"/>
            <a:stretch/>
          </p:blipFill>
          <p:spPr>
            <a:xfrm>
              <a:off x="0" y="1"/>
              <a:ext cx="8621328" cy="1106905"/>
            </a:xfrm>
            <a:prstGeom prst="rect">
              <a:avLst/>
            </a:prstGeom>
          </p:spPr>
        </p:pic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7965F0FF-B393-464B-BE69-C17B3CB46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16000" y="0"/>
              <a:ext cx="527999" cy="1106906"/>
            </a:xfrm>
            <a:prstGeom prst="rect">
              <a:avLst/>
            </a:prstGeom>
          </p:spPr>
        </p:pic>
      </p:grpSp>
      <p:sp>
        <p:nvSpPr>
          <p:cNvPr id="2" name="Rettangolo 1">
            <a:extLst>
              <a:ext uri="{FF2B5EF4-FFF2-40B4-BE49-F238E27FC236}">
                <a16:creationId xmlns:a16="http://schemas.microsoft.com/office/drawing/2014/main" id="{B46D144D-9C00-48C1-9493-46EA4955BEF1}"/>
              </a:ext>
            </a:extLst>
          </p:cNvPr>
          <p:cNvSpPr/>
          <p:nvPr/>
        </p:nvSpPr>
        <p:spPr>
          <a:xfrm>
            <a:off x="4460240" y="177318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Riguardo le comorbidità gli uomini presentavano una maggiore prevalenza di coronaropatia, diabete mellito e malattia renale cronica.</a:t>
            </a:r>
          </a:p>
          <a:p>
            <a:endParaRPr lang="it-IT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r>
              <a:rPr lang="it-IT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Nelle donne risultavano invece più frequenti osteoporosi, disturbi d’ansia, ipertensione polmonare e ipercolesterolemia.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21120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C67A433-2A72-4C5B-8A66-636DB491B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715" y="1445550"/>
            <a:ext cx="4349285" cy="3343895"/>
          </a:xfrm>
          <a:prstGeom prst="rect">
            <a:avLst/>
          </a:prstGeom>
        </p:spPr>
      </p:pic>
      <p:pic>
        <p:nvPicPr>
          <p:cNvPr id="8" name="Picture 8" descr="Referti online, più semplice con la nuova interfaccia | ICS Maugeri">
            <a:extLst>
              <a:ext uri="{FF2B5EF4-FFF2-40B4-BE49-F238E27FC236}">
                <a16:creationId xmlns:a16="http://schemas.microsoft.com/office/drawing/2014/main" id="{E7B4BE80-9CA4-4196-A346-FE12CB3296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3" t="12928" r="10067" b="24698"/>
          <a:stretch/>
        </p:blipFill>
        <p:spPr bwMode="auto">
          <a:xfrm>
            <a:off x="7669693" y="4435392"/>
            <a:ext cx="1448192" cy="70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id="{CB004C46-853F-4652-BA7E-26D88C971BD8}"/>
              </a:ext>
            </a:extLst>
          </p:cNvPr>
          <p:cNvGrpSpPr/>
          <p:nvPr/>
        </p:nvGrpSpPr>
        <p:grpSpPr>
          <a:xfrm>
            <a:off x="0" y="0"/>
            <a:ext cx="9143999" cy="1106906"/>
            <a:chOff x="0" y="0"/>
            <a:chExt cx="9143999" cy="1106906"/>
          </a:xfrm>
        </p:grpSpPr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E7CEB7D7-72FE-4C23-A3A1-8572A43B3D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6982" b="14669"/>
            <a:stretch/>
          </p:blipFill>
          <p:spPr>
            <a:xfrm>
              <a:off x="0" y="1"/>
              <a:ext cx="8621328" cy="1106905"/>
            </a:xfrm>
            <a:prstGeom prst="rect">
              <a:avLst/>
            </a:prstGeom>
          </p:spPr>
        </p:pic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7965F0FF-B393-464B-BE69-C17B3CB46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16000" y="0"/>
              <a:ext cx="527999" cy="1106906"/>
            </a:xfrm>
            <a:prstGeom prst="rect">
              <a:avLst/>
            </a:prstGeom>
          </p:spPr>
        </p:pic>
      </p:grpSp>
      <p:sp>
        <p:nvSpPr>
          <p:cNvPr id="2" name="Rettangolo 1">
            <a:extLst>
              <a:ext uri="{FF2B5EF4-FFF2-40B4-BE49-F238E27FC236}">
                <a16:creationId xmlns:a16="http://schemas.microsoft.com/office/drawing/2014/main" id="{FB908AEA-2C25-43C7-97A6-0E24A02462AD}"/>
              </a:ext>
            </a:extLst>
          </p:cNvPr>
          <p:cNvSpPr/>
          <p:nvPr/>
        </p:nvSpPr>
        <p:spPr>
          <a:xfrm>
            <a:off x="5039680" y="2435205"/>
            <a:ext cx="35763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Non sono emerse differenze nei </a:t>
            </a:r>
            <a:r>
              <a:rPr lang="it-IT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biomarcatori</a:t>
            </a:r>
            <a:r>
              <a:rPr lang="it-IT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infiammatori sistemici ed endobronchiali tra i due gruppi.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01086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34E5D68D-6431-48C5-B770-CD941DA60B6A}"/>
              </a:ext>
            </a:extLst>
          </p:cNvPr>
          <p:cNvSpPr/>
          <p:nvPr/>
        </p:nvSpPr>
        <p:spPr>
          <a:xfrm>
            <a:off x="995986" y="516202"/>
            <a:ext cx="7733841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spcAft>
                <a:spcPts val="600"/>
              </a:spcAft>
              <a:buClr>
                <a:srgbClr val="000000"/>
              </a:buClr>
            </a:pPr>
            <a:r>
              <a:rPr lang="it-IT" b="1" kern="0" dirty="0">
                <a:solidFill>
                  <a:srgbClr val="00426B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CONCLUSIONI E KEY MESSAGES</a:t>
            </a:r>
          </a:p>
          <a:p>
            <a:pPr algn="ctr" defTabSz="685800">
              <a:spcAft>
                <a:spcPts val="600"/>
              </a:spcAft>
              <a:buClr>
                <a:srgbClr val="000000"/>
              </a:buClr>
            </a:pPr>
            <a:endParaRPr lang="it-IT" kern="0" dirty="0">
              <a:solidFill>
                <a:srgbClr val="00426B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257175" indent="-257175" algn="just" defTabSz="685800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it-IT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Nonostante una minore esposizione al fumo, le donne presentano una compromissione della funzionalità respiratoria sovrapponibile a quella degli uomini, associata a un differente profilo di fragilità.</a:t>
            </a:r>
          </a:p>
          <a:p>
            <a:pPr marL="257175" indent="-257175" algn="just" defTabSz="685800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it-IT" kern="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257175" indent="-257175" algn="just" defTabSz="685800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it-IT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I diversi pattern di </a:t>
            </a:r>
            <a:r>
              <a:rPr lang="it-IT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multimorbidità</a:t>
            </a:r>
            <a:r>
              <a:rPr lang="it-IT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osservati sottolineano la necessità di una valutazione multidimensionale e personalizzata orientata alla gestione integrata del paziente. </a:t>
            </a:r>
          </a:p>
          <a:p>
            <a:pPr marL="257175" indent="-257175" algn="just" defTabSz="685800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it-IT" kern="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257175" indent="-257175" algn="just" defTabSz="685800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it-IT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Ulteriori studi prospettici sono necessari per chiarire ulteriormente questi aspetti. </a:t>
            </a:r>
          </a:p>
        </p:txBody>
      </p:sp>
    </p:spTree>
    <p:extLst>
      <p:ext uri="{BB962C8B-B14F-4D97-AF65-F5344CB8AC3E}">
        <p14:creationId xmlns:p14="http://schemas.microsoft.com/office/powerpoint/2010/main" val="3131184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>
          <a:extLst>
            <a:ext uri="{FF2B5EF4-FFF2-40B4-BE49-F238E27FC236}">
              <a16:creationId xmlns:a16="http://schemas.microsoft.com/office/drawing/2014/main" id="{18311124-A753-3954-CB07-B458EAF03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9C1929BA-4AE5-2EE3-9E57-A1EF73A7BB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232" t="21769" r="23656" b="23078"/>
          <a:stretch/>
        </p:blipFill>
        <p:spPr>
          <a:xfrm rot="16200000">
            <a:off x="-7282" y="2802814"/>
            <a:ext cx="511586" cy="402145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571D0020-F8C6-4DC3-30FE-FD92BF14A0E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500" t="20064" r="25214" b="18603"/>
          <a:stretch/>
        </p:blipFill>
        <p:spPr>
          <a:xfrm rot="16200000">
            <a:off x="35597" y="3565060"/>
            <a:ext cx="459816" cy="315467"/>
          </a:xfrm>
          <a:prstGeom prst="rect">
            <a:avLst/>
          </a:prstGeom>
        </p:spPr>
      </p:pic>
      <p:sp>
        <p:nvSpPr>
          <p:cNvPr id="10" name="Google Shape;62;p3">
            <a:extLst>
              <a:ext uri="{FF2B5EF4-FFF2-40B4-BE49-F238E27FC236}">
                <a16:creationId xmlns:a16="http://schemas.microsoft.com/office/drawing/2014/main" id="{3D7DC67B-2C61-0C06-50A9-69F75B90E2B0}"/>
              </a:ext>
            </a:extLst>
          </p:cNvPr>
          <p:cNvSpPr txBox="1">
            <a:spLocks/>
          </p:cNvSpPr>
          <p:nvPr/>
        </p:nvSpPr>
        <p:spPr>
          <a:xfrm>
            <a:off x="1267240" y="17179"/>
            <a:ext cx="7387259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"/>
              <a:buNone/>
              <a:defRPr sz="4800" b="1" i="0" u="none" strike="noStrike" cap="none">
                <a:solidFill>
                  <a:srgbClr val="37708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 defTabSz="685783">
              <a:buClr>
                <a:srgbClr val="000000"/>
              </a:buClr>
              <a:buSzPts val="3600"/>
            </a:pPr>
            <a:r>
              <a:rPr lang="en" sz="2800" dirty="0">
                <a:solidFill>
                  <a:srgbClr val="000000"/>
                </a:solidFill>
              </a:rPr>
              <a:t>Integrated Clinical Approach</a:t>
            </a:r>
            <a:endParaRPr lang="it-IT" sz="2700" dirty="0">
              <a:solidFill>
                <a:srgbClr val="000000"/>
              </a:solidFill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41ABB10-ABF6-E06F-AB14-192F0E16F5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337" y="1239545"/>
            <a:ext cx="8281640" cy="359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2323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97B58318E23EA438ECC317386C2095C" ma:contentTypeVersion="26" ma:contentTypeDescription="Creare un nuovo documento." ma:contentTypeScope="" ma:versionID="e067ee642579ee9090714abacf7041d8">
  <xsd:schema xmlns:xsd="http://www.w3.org/2001/XMLSchema" xmlns:xs="http://www.w3.org/2001/XMLSchema" xmlns:p="http://schemas.microsoft.com/office/2006/metadata/properties" xmlns:ns2="4f695c68-06df-40f2-8506-e640496a710f" xmlns:ns3="d9e3dd3f-8eef-4c63-a047-0d0ab69391df" targetNamespace="http://schemas.microsoft.com/office/2006/metadata/properties" ma:root="true" ma:fieldsID="2262d0aa19c0286f3d12299058999b8c" ns2:_="" ns3:_="">
    <xsd:import namespace="4f695c68-06df-40f2-8506-e640496a710f"/>
    <xsd:import namespace="d9e3dd3f-8eef-4c63-a047-0d0ab69391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va5f" minOccurs="0"/>
                <xsd:element ref="ns2:e9031a1f-84d0-4bb1-bd09-e6c05d38087bCountryOrRegion" minOccurs="0"/>
                <xsd:element ref="ns2:e9031a1f-84d0-4bb1-bd09-e6c05d38087bState" minOccurs="0"/>
                <xsd:element ref="ns2:e9031a1f-84d0-4bb1-bd09-e6c05d38087bCity" minOccurs="0"/>
                <xsd:element ref="ns2:e9031a1f-84d0-4bb1-bd09-e6c05d38087bPostalCode" minOccurs="0"/>
                <xsd:element ref="ns2:e9031a1f-84d0-4bb1-bd09-e6c05d38087bStreet" minOccurs="0"/>
                <xsd:element ref="ns2:e9031a1f-84d0-4bb1-bd09-e6c05d38087bGeoLoc" minOccurs="0"/>
                <xsd:element ref="ns2:e9031a1f-84d0-4bb1-bd09-e6c05d38087bDispName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695c68-06df-40f2-8506-e640496a71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va5f" ma:index="18" nillable="true" ma:displayName="Posizione" ma:internalName="va5f">
      <xsd:simpleType>
        <xsd:restriction base="dms:Unknown"/>
      </xsd:simpleType>
    </xsd:element>
    <xsd:element name="e9031a1f-84d0-4bb1-bd09-e6c05d38087bCountryOrRegion" ma:index="19" nillable="true" ma:displayName="Posizione: Paese/area geografica" ma:internalName="CountryOrRegion" ma:readOnly="true">
      <xsd:simpleType>
        <xsd:restriction base="dms:Text"/>
      </xsd:simpleType>
    </xsd:element>
    <xsd:element name="e9031a1f-84d0-4bb1-bd09-e6c05d38087bState" ma:index="20" nillable="true" ma:displayName="Posizione: Provincia" ma:internalName="State" ma:readOnly="true">
      <xsd:simpleType>
        <xsd:restriction base="dms:Text"/>
      </xsd:simpleType>
    </xsd:element>
    <xsd:element name="e9031a1f-84d0-4bb1-bd09-e6c05d38087bCity" ma:index="21" nillable="true" ma:displayName="Posizione: Città" ma:internalName="City" ma:readOnly="true">
      <xsd:simpleType>
        <xsd:restriction base="dms:Text"/>
      </xsd:simpleType>
    </xsd:element>
    <xsd:element name="e9031a1f-84d0-4bb1-bd09-e6c05d38087bPostalCode" ma:index="22" nillable="true" ma:displayName="Posizione: CAP" ma:internalName="PostalCode" ma:readOnly="true">
      <xsd:simpleType>
        <xsd:restriction base="dms:Text"/>
      </xsd:simpleType>
    </xsd:element>
    <xsd:element name="e9031a1f-84d0-4bb1-bd09-e6c05d38087bStreet" ma:index="23" nillable="true" ma:displayName="Posizione: Via" ma:internalName="Street" ma:readOnly="true">
      <xsd:simpleType>
        <xsd:restriction base="dms:Text"/>
      </xsd:simpleType>
    </xsd:element>
    <xsd:element name="e9031a1f-84d0-4bb1-bd09-e6c05d38087bGeoLoc" ma:index="24" nillable="true" ma:displayName="Posizione: Coordinate" ma:internalName="GeoLoc" ma:readOnly="true">
      <xsd:simpleType>
        <xsd:restriction base="dms:Unknown"/>
      </xsd:simpleType>
    </xsd:element>
    <xsd:element name="e9031a1f-84d0-4bb1-bd09-e6c05d38087bDispName" ma:index="25" nillable="true" ma:displayName="Posizione: nome" ma:internalName="DispName" ma:readOnly="true">
      <xsd:simpleType>
        <xsd:restriction base="dms:Text"/>
      </xsd:simpleType>
    </xsd:element>
    <xsd:element name="MediaLengthInSeconds" ma:index="2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30" nillable="true" ma:taxonomy="true" ma:internalName="lcf76f155ced4ddcb4097134ff3c332f" ma:taxonomyFieldName="MediaServiceImageTags" ma:displayName="Tag immagine" ma:readOnly="false" ma:fieldId="{5cf76f15-5ced-4ddc-b409-7134ff3c332f}" ma:taxonomyMulti="true" ma:sspId="d9af7734-1176-43dc-8122-1c8aa0d8f1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e3dd3f-8eef-4c63-a047-0d0ab69391df" elementFormDefault="qualified">
    <xsd:import namespace="http://schemas.microsoft.com/office/2006/documentManagement/types"/>
    <xsd:import namespace="http://schemas.microsoft.com/office/infopath/2007/PartnerControls"/>
    <xsd:element name="SharedWithUsers" ma:index="26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7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31" nillable="true" ma:displayName="Taxonomy Catch All Column" ma:hidden="true" ma:list="{21f831ed-5547-4ab1-83b0-cf700445aefe}" ma:internalName="TaxCatchAll" ma:showField="CatchAllData" ma:web="d9e3dd3f-8eef-4c63-a047-0d0ab69391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a5f xmlns="4f695c68-06df-40f2-8506-e640496a710f" xsi:nil="true"/>
    <lcf76f155ced4ddcb4097134ff3c332f xmlns="4f695c68-06df-40f2-8506-e640496a710f">
      <Terms xmlns="http://schemas.microsoft.com/office/infopath/2007/PartnerControls"/>
    </lcf76f155ced4ddcb4097134ff3c332f>
    <TaxCatchAll xmlns="d9e3dd3f-8eef-4c63-a047-0d0ab69391df" xsi:nil="true"/>
  </documentManagement>
</p:properties>
</file>

<file path=customXml/itemProps1.xml><?xml version="1.0" encoding="utf-8"?>
<ds:datastoreItem xmlns:ds="http://schemas.openxmlformats.org/officeDocument/2006/customXml" ds:itemID="{D942BEEB-BBB3-4171-8887-0A74C0611C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695c68-06df-40f2-8506-e640496a710f"/>
    <ds:schemaRef ds:uri="d9e3dd3f-8eef-4c63-a047-0d0ab69391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CA8882F-85F1-4AD8-B82B-9C1282B445A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274DB3E-AC10-4770-A9DD-13E90C2F122C}">
  <ds:schemaRefs>
    <ds:schemaRef ds:uri="http://schemas.microsoft.com/office/2006/metadata/properties"/>
    <ds:schemaRef ds:uri="http://schemas.microsoft.com/office/infopath/2007/PartnerControls"/>
    <ds:schemaRef ds:uri="4f695c68-06df-40f2-8506-e640496a710f"/>
    <ds:schemaRef ds:uri="d9e3dd3f-8eef-4c63-a047-0d0ab69391d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199</TotalTime>
  <Words>405</Words>
  <Application>Microsoft Office PowerPoint</Application>
  <PresentationFormat>Presentazione su schermo (16:9)</PresentationFormat>
  <Paragraphs>24</Paragraphs>
  <Slides>9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Times New Roman</vt:lpstr>
      <vt:lpstr>1_Tema di Office</vt:lpstr>
      <vt:lpstr>2_Tema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Laura Gentili</dc:creator>
  <cp:lastModifiedBy>Vanetti Marco</cp:lastModifiedBy>
  <cp:revision>17</cp:revision>
  <dcterms:created xsi:type="dcterms:W3CDTF">2023-10-27T10:57:43Z</dcterms:created>
  <dcterms:modified xsi:type="dcterms:W3CDTF">2026-09-16T17:11:52Z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0x010100B97B58318E23EA438ECC317386C2095C</vt:lpwstr>
  </property>
</Properties>
</file>